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Nuni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11" Type="http://schemas.openxmlformats.org/officeDocument/2006/relationships/slide" Target="slides/slide6.xml"/><Relationship Id="rId22" Type="http://schemas.openxmlformats.org/officeDocument/2006/relationships/font" Target="fonts/Nunito-italic.fntdata"/><Relationship Id="rId10" Type="http://schemas.openxmlformats.org/officeDocument/2006/relationships/slide" Target="slides/slide5.xml"/><Relationship Id="rId21" Type="http://schemas.openxmlformats.org/officeDocument/2006/relationships/font" Target="fonts/Nuni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40c6d9caf1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40c6d9caf1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0c6d9caf1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40c6d9caf1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9ed05d13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9ed05d13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40c6d9caf1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40c6d9caf1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235ebcb5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6235ebcb5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40c6d9caf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40c6d9caf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230e51d2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230e51d2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40c6d9caf1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40c6d9caf1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9ed05d131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9ed05d131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555900" y="1038350"/>
            <a:ext cx="8032200" cy="10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Secure Transportation Management System using Edge Computing for smart city: Challenges and Future Implementations</a:t>
            </a:r>
            <a:endParaRPr sz="24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940200" y="2338075"/>
            <a:ext cx="3631800" cy="22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Instructor:</a:t>
            </a:r>
            <a:r>
              <a:rPr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Annajiat Alim Rasel         </a:t>
            </a:r>
            <a:endParaRPr sz="15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RA: </a:t>
            </a:r>
            <a:r>
              <a:rPr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Humaion Kabir Mehedi</a:t>
            </a:r>
            <a:endParaRPr sz="15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ST:</a:t>
            </a:r>
            <a:r>
              <a:rPr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Ehsanur Rahman </a:t>
            </a:r>
            <a:r>
              <a:rPr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Rhythm</a:t>
            </a:r>
            <a:endParaRPr sz="15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Team No:</a:t>
            </a:r>
            <a:r>
              <a:rPr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30  </a:t>
            </a:r>
            <a:endParaRPr sz="15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3"/>
          <p:cNvSpPr txBox="1"/>
          <p:nvPr/>
        </p:nvSpPr>
        <p:spPr>
          <a:xfrm>
            <a:off x="4775000" y="2285850"/>
            <a:ext cx="3631800" cy="22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Group Members:</a:t>
            </a:r>
            <a:endParaRPr b="1" sz="15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Shishir Kumar Das - 23366019</a:t>
            </a:r>
            <a:endParaRPr sz="15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Maymuna Rukaiya - 23266019</a:t>
            </a:r>
            <a:endParaRPr sz="15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Khairun Nisa - 23266001</a:t>
            </a:r>
            <a:endParaRPr sz="15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Mahdi Hossain - 20301194</a:t>
            </a:r>
            <a:endParaRPr sz="15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type="title"/>
          </p:nvPr>
        </p:nvSpPr>
        <p:spPr>
          <a:xfrm>
            <a:off x="3166425" y="2094450"/>
            <a:ext cx="31149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latin typeface="Roboto"/>
                <a:ea typeface="Roboto"/>
                <a:cs typeface="Roboto"/>
                <a:sym typeface="Roboto"/>
              </a:rPr>
              <a:t>THANK YOU</a:t>
            </a:r>
            <a:endParaRPr b="1" sz="3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37" name="Google Shape;137;p14"/>
          <p:cNvSpPr txBox="1"/>
          <p:nvPr>
            <p:ph idx="1" type="body"/>
          </p:nvPr>
        </p:nvSpPr>
        <p:spPr>
          <a:xfrm>
            <a:off x="819150" y="1573825"/>
            <a:ext cx="7505700" cy="27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162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Font typeface="Roboto"/>
              <a:buChar char="●"/>
            </a:pPr>
            <a:r>
              <a:rPr lang="en" sz="1150">
                <a:latin typeface="Roboto"/>
                <a:ea typeface="Roboto"/>
                <a:cs typeface="Roboto"/>
                <a:sym typeface="Roboto"/>
              </a:rPr>
              <a:t>The increasing urbanization and population growth have made </a:t>
            </a:r>
            <a:br>
              <a:rPr lang="en" sz="1150">
                <a:latin typeface="Roboto"/>
                <a:ea typeface="Roboto"/>
                <a:cs typeface="Roboto"/>
                <a:sym typeface="Roboto"/>
              </a:rPr>
            </a:br>
            <a:r>
              <a:rPr lang="en" sz="1150">
                <a:latin typeface="Roboto"/>
                <a:ea typeface="Roboto"/>
                <a:cs typeface="Roboto"/>
                <a:sym typeface="Roboto"/>
              </a:rPr>
              <a:t>the management of transportation systems in cities a complex task.</a:t>
            </a:r>
            <a:br>
              <a:rPr lang="en" sz="1150">
                <a:latin typeface="Roboto"/>
                <a:ea typeface="Roboto"/>
                <a:cs typeface="Roboto"/>
                <a:sym typeface="Roboto"/>
              </a:rPr>
            </a:br>
            <a:endParaRPr sz="1150"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Font typeface="Roboto"/>
              <a:buChar char="●"/>
            </a:pPr>
            <a:r>
              <a:rPr lang="en" sz="1150">
                <a:latin typeface="Roboto"/>
                <a:ea typeface="Roboto"/>
                <a:cs typeface="Roboto"/>
                <a:sym typeface="Roboto"/>
              </a:rPr>
              <a:t>The concept of smart city aims to improve the quality of life by </a:t>
            </a:r>
            <a:br>
              <a:rPr lang="en" sz="1150">
                <a:latin typeface="Roboto"/>
                <a:ea typeface="Roboto"/>
                <a:cs typeface="Roboto"/>
                <a:sym typeface="Roboto"/>
              </a:rPr>
            </a:br>
            <a:r>
              <a:rPr lang="en" sz="1150">
                <a:latin typeface="Roboto"/>
                <a:ea typeface="Roboto"/>
                <a:cs typeface="Roboto"/>
                <a:sym typeface="Roboto"/>
              </a:rPr>
              <a:t>using technology to improve the efficiency of services and meet </a:t>
            </a:r>
            <a:br>
              <a:rPr lang="en" sz="1150">
                <a:latin typeface="Roboto"/>
                <a:ea typeface="Roboto"/>
                <a:cs typeface="Roboto"/>
                <a:sym typeface="Roboto"/>
              </a:rPr>
            </a:br>
            <a:r>
              <a:rPr lang="en" sz="1150">
                <a:latin typeface="Roboto"/>
                <a:ea typeface="Roboto"/>
                <a:cs typeface="Roboto"/>
                <a:sym typeface="Roboto"/>
              </a:rPr>
              <a:t>residents' needs.</a:t>
            </a:r>
            <a:br>
              <a:rPr lang="en" sz="1150">
                <a:latin typeface="Roboto"/>
                <a:ea typeface="Roboto"/>
                <a:cs typeface="Roboto"/>
                <a:sym typeface="Roboto"/>
              </a:rPr>
            </a:br>
            <a:endParaRPr sz="1150"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Font typeface="Roboto"/>
              <a:buChar char="●"/>
            </a:pPr>
            <a:r>
              <a:rPr lang="en" sz="1150">
                <a:latin typeface="Roboto"/>
                <a:ea typeface="Roboto"/>
                <a:cs typeface="Roboto"/>
                <a:sym typeface="Roboto"/>
              </a:rPr>
              <a:t>A secure transportation management system is a crucial component </a:t>
            </a:r>
            <a:br>
              <a:rPr lang="en" sz="1150">
                <a:latin typeface="Roboto"/>
                <a:ea typeface="Roboto"/>
                <a:cs typeface="Roboto"/>
                <a:sym typeface="Roboto"/>
              </a:rPr>
            </a:br>
            <a:r>
              <a:rPr lang="en" sz="1150">
                <a:latin typeface="Roboto"/>
                <a:ea typeface="Roboto"/>
                <a:cs typeface="Roboto"/>
                <a:sym typeface="Roboto"/>
              </a:rPr>
              <a:t>of a smart city, ensuring efficient and safe commuting.</a:t>
            </a:r>
            <a:br>
              <a:rPr lang="en" sz="1150">
                <a:latin typeface="Roboto"/>
                <a:ea typeface="Roboto"/>
                <a:cs typeface="Roboto"/>
                <a:sym typeface="Roboto"/>
              </a:rPr>
            </a:br>
            <a:endParaRPr sz="1150"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Font typeface="Roboto"/>
              <a:buChar char="●"/>
            </a:pPr>
            <a:r>
              <a:rPr lang="en" sz="1150">
                <a:latin typeface="Roboto"/>
                <a:ea typeface="Roboto"/>
                <a:cs typeface="Roboto"/>
                <a:sym typeface="Roboto"/>
              </a:rPr>
              <a:t>Edge computing is a promising technology that brings computing closer to the source of data, enabling real-time data processing and decision making.</a:t>
            </a:r>
            <a:br>
              <a:rPr lang="en" sz="1150">
                <a:latin typeface="Roboto"/>
                <a:ea typeface="Roboto"/>
                <a:cs typeface="Roboto"/>
                <a:sym typeface="Roboto"/>
              </a:rPr>
            </a:br>
            <a:endParaRPr sz="1150">
              <a:latin typeface="Roboto"/>
              <a:ea typeface="Roboto"/>
              <a:cs typeface="Roboto"/>
              <a:sym typeface="Roboto"/>
            </a:endParaRPr>
          </a:p>
          <a:p>
            <a:pPr indent="-30162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Font typeface="Roboto"/>
              <a:buChar char="●"/>
            </a:pPr>
            <a:r>
              <a:rPr lang="en" sz="1150">
                <a:latin typeface="Roboto"/>
                <a:ea typeface="Roboto"/>
                <a:cs typeface="Roboto"/>
                <a:sym typeface="Roboto"/>
              </a:rPr>
              <a:t>This research explores the challenges and future implementations of using edge computing in secure transportation management systems for smart cities. </a:t>
            </a:r>
            <a:endParaRPr sz="115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9" name="Google Shape;139;p14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6049600" y="331550"/>
            <a:ext cx="2824331" cy="258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45" name="Google Shape;145;p15"/>
          <p:cNvSpPr txBox="1"/>
          <p:nvPr>
            <p:ph idx="1" type="body"/>
          </p:nvPr>
        </p:nvSpPr>
        <p:spPr>
          <a:xfrm>
            <a:off x="819150" y="15738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9243" lvl="0" marL="457200" rtl="0" algn="l">
              <a:spcBef>
                <a:spcPts val="0"/>
              </a:spcBef>
              <a:spcAft>
                <a:spcPts val="0"/>
              </a:spcAft>
              <a:buSzPts val="1113"/>
              <a:buFont typeface="Roboto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ntelligent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Transportation Systems (ITS) have evolved through the 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integration of information and communication technologies, 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which help manage traffic flow, reduce congestion, and enhance safety.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9243" lvl="0" marL="457200" rtl="0" algn="l">
              <a:spcBef>
                <a:spcPts val="0"/>
              </a:spcBef>
              <a:spcAft>
                <a:spcPts val="0"/>
              </a:spcAft>
              <a:buSzPts val="1113"/>
              <a:buFont typeface="Roboto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Autonomous vehicle behavior prediction has been a significant focus in research, 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deep learning methodologies improving prediction accuracy.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9243" lvl="0" marL="457200" rtl="0" algn="l">
              <a:spcBef>
                <a:spcPts val="0"/>
              </a:spcBef>
              <a:spcAft>
                <a:spcPts val="0"/>
              </a:spcAft>
              <a:buSzPts val="1113"/>
              <a:buFont typeface="Roboto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Extensive studies have explored the use of edge computing in transportation systems, which has applications ranging from real-time traffic information to supporting autonomous driving.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9243" lvl="0" marL="457200" rtl="0" algn="l">
              <a:spcBef>
                <a:spcPts val="0"/>
              </a:spcBef>
              <a:spcAft>
                <a:spcPts val="0"/>
              </a:spcAft>
              <a:buSzPts val="1113"/>
              <a:buFont typeface="Roboto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Overcoming these challenges and integrating emerging technologies is the future of secure transportation management systems </a:t>
            </a:r>
            <a:endParaRPr sz="1112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112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112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883925" y="394875"/>
            <a:ext cx="2902774" cy="198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649425" y="607625"/>
            <a:ext cx="75057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Works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535275" y="1383750"/>
            <a:ext cx="3959100" cy="11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Smarter traffic prediction using big data, in- memory computing, deep learning and GPUs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16"/>
          <p:cNvSpPr txBox="1"/>
          <p:nvPr>
            <p:ph idx="2" type="body"/>
          </p:nvPr>
        </p:nvSpPr>
        <p:spPr>
          <a:xfrm>
            <a:off x="535275" y="2310700"/>
            <a:ext cx="39591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An automatic traffic density estimation using single shot detection (SSD) and MobileNet-SSD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535275" y="3485525"/>
            <a:ext cx="4128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Real-time detection and tracking of pedestrians in CCTV images using a deep convolutional neural network</a:t>
            </a:r>
            <a:endParaRPr sz="1300"/>
          </a:p>
        </p:txBody>
      </p:sp>
      <p:pic>
        <p:nvPicPr>
          <p:cNvPr id="156" name="Google Shape;156;p16"/>
          <p:cNvPicPr preferRelativeResize="0"/>
          <p:nvPr/>
        </p:nvPicPr>
        <p:blipFill rotWithShape="1">
          <a:blip r:embed="rId3">
            <a:alphaModFix/>
          </a:blip>
          <a:srcRect b="0" l="-19810" r="24336" t="0"/>
          <a:stretch/>
        </p:blipFill>
        <p:spPr>
          <a:xfrm>
            <a:off x="3519825" y="202950"/>
            <a:ext cx="5504450" cy="475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649450" y="607625"/>
            <a:ext cx="75057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Works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542700" y="1403875"/>
            <a:ext cx="3938700" cy="9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Design and implementation of a smart traffic signal control system for smart city applications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17"/>
          <p:cNvSpPr txBox="1"/>
          <p:nvPr>
            <p:ph idx="2" type="body"/>
          </p:nvPr>
        </p:nvSpPr>
        <p:spPr>
          <a:xfrm>
            <a:off x="542700" y="2461425"/>
            <a:ext cx="3938700" cy="10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A promising approach to people flow assessment in railway stations using standard CCTV networks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5" name="Google Shape;165;p17"/>
          <p:cNvPicPr preferRelativeResize="0"/>
          <p:nvPr/>
        </p:nvPicPr>
        <p:blipFill rotWithShape="1">
          <a:blip r:embed="rId3">
            <a:alphaModFix/>
          </a:blip>
          <a:srcRect b="0" l="10796" r="28820" t="0"/>
          <a:stretch/>
        </p:blipFill>
        <p:spPr>
          <a:xfrm>
            <a:off x="4637925" y="193650"/>
            <a:ext cx="4308001" cy="475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7"/>
          <p:cNvSpPr txBox="1"/>
          <p:nvPr/>
        </p:nvSpPr>
        <p:spPr>
          <a:xfrm>
            <a:off x="542700" y="3688775"/>
            <a:ext cx="3938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Smart city and IoT</a:t>
            </a:r>
            <a:endParaRPr sz="1300"/>
          </a:p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73" name="Google Shape;173;p18"/>
          <p:cNvSpPr txBox="1"/>
          <p:nvPr>
            <p:ph idx="1" type="body"/>
          </p:nvPr>
        </p:nvSpPr>
        <p:spPr>
          <a:xfrm>
            <a:off x="819150" y="1495225"/>
            <a:ext cx="7505700" cy="27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Security and Privacy Concerns: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Protecting data privacy and ensuring secure communication between edge devices is crucial.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Preventing unauthorized access to sensitive traffic data and system vulnerabilities.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Real-Time Processing and Low Latency: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Processing data in real time at the edge requires high computing power and efficient algorithms to minimize latency.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Ensuring that edge devices can handle the processing load without compromising performance.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Scalability and Integration: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Integrating diverse traffic management systems and sensors while ensuring scalability as the city expands.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Compatibility and integration of different hardware and software components across the city's infrastructure.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819150" y="15864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Reliability and Redundancy: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Ensuring continuous functionality in case of device failure or network issues.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Implementing redundancy and failover mechanisms to maintain uninterrupted traffic management.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Data Management and Analytics: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Handling vast amounts of data generated by sensors and devices, and processing it efficiently.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Implementing advanced analytics for better traffic predictions and decision-making.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Resource Constraints:</a:t>
            </a:r>
            <a:endParaRPr b="1"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Edge devices might have limited resources (processing power, memory, energy), necessitating optimization techniques.</a:t>
            </a:r>
            <a:endParaRPr/>
          </a:p>
        </p:txBody>
      </p:sp>
      <p:sp>
        <p:nvSpPr>
          <p:cNvPr id="181" name="Google Shape;181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Conclusion:</a:t>
            </a:r>
            <a:endParaRPr/>
          </a:p>
        </p:txBody>
      </p:sp>
      <p:sp>
        <p:nvSpPr>
          <p:cNvPr id="187" name="Google Shape;187;p20"/>
          <p:cNvSpPr txBox="1"/>
          <p:nvPr>
            <p:ph idx="1" type="body"/>
          </p:nvPr>
        </p:nvSpPr>
        <p:spPr>
          <a:xfrm>
            <a:off x="819150" y="1554275"/>
            <a:ext cx="7505700" cy="25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765" rtl="0" algn="just">
              <a:lnSpc>
                <a:spcPct val="91394"/>
              </a:lnSpc>
              <a:spcBef>
                <a:spcPts val="329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802" rtl="0" algn="just">
              <a:lnSpc>
                <a:spcPct val="91354"/>
              </a:lnSpc>
              <a:spcBef>
                <a:spcPts val="338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paper examined some of the primary problems with edge computing caused by design flaws and how these problems may affect end devices.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765" rtl="0" algn="just">
              <a:lnSpc>
                <a:spcPct val="9139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Apart from side-channel attacks, protocol or implementation errors are the primary causes of problems in edge systems.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802" rtl="0" algn="just">
              <a:lnSpc>
                <a:spcPct val="913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We determined that transportation system security needs to be improved based on the state of the art.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802" rtl="0" algn="just">
              <a:lnSpc>
                <a:spcPct val="913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More investigation is needed into the IoV and edge computing paradigms.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802" rtl="0" algn="just">
              <a:lnSpc>
                <a:spcPct val="913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Putting in place an appropriate framework will help achieve this.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r>
              <a:rPr lang="en"/>
              <a:t>:</a:t>
            </a:r>
            <a:endParaRPr/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 terms of future directions, the proposed system could be enhanced further by taking various features into the version like real-time data to drivers.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Future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research will focus on dynamic traffic signal control functionality and performance in low-light environments or during extreme weather.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system’s real-time implementation, which includes IoT security features in the communication layer, the architecture must be expanded to a whole end-to-end system with central server communication.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